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7"/>
  </p:notesMasterIdLst>
  <p:sldIdLst>
    <p:sldId id="324" r:id="rId5"/>
    <p:sldId id="257" r:id="rId6"/>
    <p:sldId id="258" r:id="rId7"/>
    <p:sldId id="275" r:id="rId8"/>
    <p:sldId id="299" r:id="rId9"/>
    <p:sldId id="277" r:id="rId10"/>
    <p:sldId id="300" r:id="rId11"/>
    <p:sldId id="279" r:id="rId12"/>
    <p:sldId id="301" r:id="rId13"/>
    <p:sldId id="281" r:id="rId14"/>
    <p:sldId id="302" r:id="rId15"/>
    <p:sldId id="283" r:id="rId16"/>
    <p:sldId id="338" r:id="rId17"/>
    <p:sldId id="284" r:id="rId18"/>
    <p:sldId id="339" r:id="rId19"/>
    <p:sldId id="286" r:id="rId20"/>
    <p:sldId id="343" r:id="rId21"/>
    <p:sldId id="340" r:id="rId22"/>
    <p:sldId id="344" r:id="rId23"/>
    <p:sldId id="292" r:id="rId24"/>
    <p:sldId id="341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f29TyCSsarufbAj7c4cxx1767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3"/>
    <p:restoredTop sz="65358" autoAdjust="0"/>
  </p:normalViewPr>
  <p:slideViewPr>
    <p:cSldViewPr snapToGrid="0">
      <p:cViewPr varScale="1">
        <p:scale>
          <a:sx n="63" d="100"/>
          <a:sy n="63" d="100"/>
        </p:scale>
        <p:origin x="1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opinion" TargetMode="External"/><Relationship Id="rId13" Type="http://schemas.openxmlformats.org/officeDocument/2006/relationships/hyperlink" Target="https://dictionary.cambridge.org/us/dictionary/english/power" TargetMode="External"/><Relationship Id="rId18" Type="http://schemas.openxmlformats.org/officeDocument/2006/relationships/hyperlink" Target="https://dictionary.cambridge.org/us/dictionary/english/force" TargetMode="External"/><Relationship Id="rId3" Type="http://schemas.openxmlformats.org/officeDocument/2006/relationships/hyperlink" Target="https://dictionary.cambridge.org/us/dictionary/english/act" TargetMode="External"/><Relationship Id="rId21" Type="http://schemas.openxmlformats.org/officeDocument/2006/relationships/hyperlink" Target="https://dictionary.cambridge.org/us/dictionary/english/developing" TargetMode="External"/><Relationship Id="rId7" Type="http://schemas.openxmlformats.org/officeDocument/2006/relationships/hyperlink" Target="https://dictionary.cambridge.org/us/dictionary/english/people" TargetMode="External"/><Relationship Id="rId12" Type="http://schemas.openxmlformats.org/officeDocument/2006/relationships/hyperlink" Target="https://dictionary.cambridge.org/us/dictionary/english/authority" TargetMode="External"/><Relationship Id="rId17" Type="http://schemas.openxmlformats.org/officeDocument/2006/relationships/hyperlink" Target="https://dictionary.cambridge.org/us/dictionary/english/reduce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dictionary.cambridge.org/us/dictionary/english/happen" TargetMode="External"/><Relationship Id="rId20" Type="http://schemas.openxmlformats.org/officeDocument/2006/relationships/hyperlink" Target="https://dictionary.cambridge.org/us/dictionary/english/existing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contain" TargetMode="External"/><Relationship Id="rId11" Type="http://schemas.openxmlformats.org/officeDocument/2006/relationships/hyperlink" Target="https://dictionary.cambridge.org/us/dictionary/english/group" TargetMode="External"/><Relationship Id="rId5" Type="http://schemas.openxmlformats.org/officeDocument/2006/relationships/hyperlink" Target="https://dictionary.cambridge.org/us/dictionary/english/especially" TargetMode="External"/><Relationship Id="rId15" Type="http://schemas.openxmlformats.org/officeDocument/2006/relationships/hyperlink" Target="https://dictionary.cambridge.org/us/dictionary/english/order" TargetMode="External"/><Relationship Id="rId10" Type="http://schemas.openxmlformats.org/officeDocument/2006/relationships/hyperlink" Target="https://dictionary.cambridge.org/us/dictionary/english/oppose" TargetMode="External"/><Relationship Id="rId19" Type="http://schemas.openxmlformats.org/officeDocument/2006/relationships/hyperlink" Target="https://dictionary.cambridge.org/us/dictionary/english/prevent" TargetMode="External"/><Relationship Id="rId4" Type="http://schemas.openxmlformats.org/officeDocument/2006/relationships/hyperlink" Target="https://dictionary.cambridge.org/us/dictionary/english/divide" TargetMode="External"/><Relationship Id="rId9" Type="http://schemas.openxmlformats.org/officeDocument/2006/relationships/hyperlink" Target="https://dictionary.cambridge.org/us/dictionary/english/completely" TargetMode="External"/><Relationship Id="rId14" Type="http://schemas.openxmlformats.org/officeDocument/2006/relationships/hyperlink" Target="https://dictionary.cambridge.org/us/dictionary/english/influenc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fel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extreme" TargetMode="External"/><Relationship Id="rId5" Type="http://schemas.openxmlformats.org/officeDocument/2006/relationships/hyperlink" Target="https://dictionary.cambridge.org/us/dictionary/english/strongly" TargetMode="External"/><Relationship Id="rId4" Type="http://schemas.openxmlformats.org/officeDocument/2006/relationships/hyperlink" Target="https://dictionary.cambridge.org/us/dictionary/english/experience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close" TargetMode="External"/><Relationship Id="rId3" Type="http://schemas.openxmlformats.org/officeDocument/2006/relationships/hyperlink" Target="https://dictionary.cambridge.org/us/dictionary/english/cause" TargetMode="External"/><Relationship Id="rId7" Type="http://schemas.openxmlformats.org/officeDocument/2006/relationships/hyperlink" Target="https://dictionary.cambridge.org/us/dictionary/english/for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part" TargetMode="External"/><Relationship Id="rId11" Type="http://schemas.openxmlformats.org/officeDocument/2006/relationships/hyperlink" Target="https://dictionary.cambridge.org/us/dictionary/english/organization" TargetMode="External"/><Relationship Id="rId5" Type="http://schemas.openxmlformats.org/officeDocument/2006/relationships/hyperlink" Target="https://dictionary.cambridge.org/us/dictionary/english/become" TargetMode="External"/><Relationship Id="rId10" Type="http://schemas.openxmlformats.org/officeDocument/2006/relationships/hyperlink" Target="https://dictionary.cambridge.org/us/dictionary/english/large" TargetMode="External"/><Relationship Id="rId4" Type="http://schemas.openxmlformats.org/officeDocument/2006/relationships/hyperlink" Target="https://dictionary.cambridge.org/us/dictionary/english/group" TargetMode="External"/><Relationship Id="rId9" Type="http://schemas.openxmlformats.org/officeDocument/2006/relationships/hyperlink" Target="https://dictionary.cambridge.org/us/dictionary/english/relationshi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wa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ictionary.cambridge.org/us/dictionary/english/achieve" TargetMode="External"/><Relationship Id="rId4" Type="http://schemas.openxmlformats.org/officeDocument/2006/relationships/hyperlink" Target="https://dictionary.cambridge.org/us/dictionary/english/succeed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Mô hình Tuckman: mô hình đc sử dụng phổ biến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Forming: hình thành, các cá tính chưa bộc lộ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Storming: bộc lộ khác biệt, đặt ra các rào cản, vđề cần gq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Norming: đặt ra rules để compromise những khác biệt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Performing: gđ khiến cho cv chạy, diễn ra thuận lợi, mn học đc cách làm việc cùng nhau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Adjourning: gđ tan rã, vd: nhiệm vụ hoàn thành, kết thúc</a:t>
            </a:r>
            <a:endParaRPr dirty="0"/>
          </a:p>
        </p:txBody>
      </p:sp>
      <p:sp>
        <p:nvSpPr>
          <p:cNvPr id="533" name="Google Shape;5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A3561"/>
                </a:solidFill>
                <a:effectLst/>
                <a:latin typeface="Source Sans Pro" panose="020B0503030403020204" pitchFamily="34" charset="0"/>
              </a:rPr>
              <a:t>adjourn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əˈdʒɜːrn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/: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stop a meeting or an official process, especially a trial, for a period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D5501A-5408-4FD2-99FC-29C3BD43C8C9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8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Polarization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poʊ.lɚ.əˈzeɪ.ʃən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act"/>
              </a:rPr>
              <a:t>act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dividing"/>
              </a:rPr>
              <a:t>dividing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especially"/>
              </a:rPr>
              <a:t>especially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that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contains"/>
              </a:rPr>
              <a:t>contains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different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eople"/>
              </a:rPr>
              <a:t>people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opinions"/>
              </a:rPr>
              <a:t>opinions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into two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completely"/>
              </a:rPr>
              <a:t>completely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opposing"/>
              </a:rPr>
              <a:t>opposing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groups"/>
              </a:rPr>
              <a:t>groups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Exert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ɪɡˈzɝːt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to use something such as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authority"/>
              </a:rPr>
              <a:t>authority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3" tooltip="power"/>
              </a:rPr>
              <a:t>power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4" tooltip="influence"/>
              </a:rPr>
              <a:t>influence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etc. 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5" tooltip="order"/>
              </a:rPr>
              <a:t>order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make something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6" tooltip="happen"/>
              </a:rPr>
              <a:t>happen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Subdue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səbˈdu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ː/: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7" tooltip="reduce"/>
              </a:rPr>
              <a:t>reduce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8" tooltip="force"/>
              </a:rPr>
              <a:t>force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something, or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9" tooltip="prevent"/>
              </a:rPr>
              <a:t>prevent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from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0" tooltip="existing"/>
              </a:rPr>
              <a:t>existing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1" tooltip="developing"/>
              </a:rPr>
              <a:t>developing</a:t>
            </a:r>
            <a:endParaRPr b="0" u="none" dirty="0"/>
          </a:p>
        </p:txBody>
      </p:sp>
      <p:sp>
        <p:nvSpPr>
          <p:cNvPr id="549" name="Google Shape;5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3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34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fontAlgn="auto"/>
            <a:r>
              <a:rPr lang="en-US" sz="1200" dirty="0">
                <a:solidFill>
                  <a:schemeClr val="bg1"/>
                </a:solidFill>
              </a:rPr>
              <a:t>Profound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prəˈfaʊnd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felt"/>
              </a:rPr>
              <a:t>felt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experienced"/>
              </a:rPr>
              <a:t>experienced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very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strongly"/>
              </a:rPr>
              <a:t>strongly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 in an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extreme"/>
              </a:rPr>
              <a:t>extreme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way</a:t>
            </a:r>
            <a:endParaRPr lang="en-US" dirty="0"/>
          </a:p>
        </p:txBody>
      </p:sp>
      <p:sp>
        <p:nvSpPr>
          <p:cNvPr id="474" name="Google Shape;4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Affiliation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əˌfɪl.iˈeɪ.ʃən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Affiliate (v)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cause"/>
              </a:rPr>
              <a:t>cause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ecome"/>
              </a:rPr>
              <a:t>become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part"/>
              </a:rPr>
              <a:t>part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form"/>
              </a:rPr>
              <a:t>form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close"/>
              </a:rPr>
              <a:t>close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relationship"/>
              </a:rPr>
              <a:t>relationship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with another, usually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larger"/>
              </a:rPr>
              <a:t>larger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organization"/>
              </a:rPr>
              <a:t>organization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Elude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iˈluːd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If something that you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want"/>
              </a:rPr>
              <a:t>want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eludes you, you do not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succeed"/>
              </a:rPr>
              <a:t>succeed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achieving"/>
              </a:rPr>
              <a:t>achieving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it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LẢNG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TRỐN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KIẾN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THỨC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108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32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C1BE-AB6F-440E-87D5-1EF5B65C5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8FA3D-0395-4C27-8C5D-FAB489D1E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DFAD7-D976-4910-A600-2B55437C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415E8-9258-40DF-9358-2B7D8D54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19286-33C2-451B-BCF0-F492AFF2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A39-1B9A-484C-B688-BB81068A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0FBD1-5A06-494C-9BCB-309B2F95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6744F-5DE5-4F87-B41F-8A80676B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9465C-C69D-4FBD-82E4-8F8989C3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F4902-FC4B-467F-965F-B0AD977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CB8B3-D50A-44EE-B0C7-EC1C9387E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252-6378-4B1E-99CB-5B1ACE43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DFB2-FB36-4669-8A75-5866886F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5F5D3-7466-41FC-8A32-ECBF9D54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0B97-76AC-4FC3-A0BF-B600DDDA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3A97B-9E07-49D5-895B-12D46C3A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AF67-8977-4CE6-91B6-D96DE3E13951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B91320-6392-4915-8676-4DAB3A6C0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98E450-3401-41F7-BBC2-80A15509FD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58F3BD6-2415-4D84-A6F7-46564EDB7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311052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D743-F6B2-4607-A0A5-E147F650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5793E-84E0-4922-BE34-D50100155B95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B3FAD-61BD-4BE0-BFD7-6ADEF0ED1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C25DFC-96AB-47BE-B11F-6743750942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F990CE5-50A5-47B6-BE51-A3D0DF0565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203331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E9EAF-2AA2-485D-AA05-75AF81C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CEEF0-57BA-423D-B86C-87FE20668685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72EA15-F78D-4ED2-AFD2-8F7E962A0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D5A7BE-2151-47E3-930A-65011D0497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C2F507A-83DA-4C5C-874D-80FD6072B2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499904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C0D551-44C3-4BBD-9C44-510206B7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AB636-961C-442F-BC9A-9D5488376698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3E746-53B7-439D-9E90-700899C00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0F6C20-6E72-4BCD-8659-E9754B7CF6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AF9BC6B-E1A5-423F-9F4E-2AE4794B06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3207585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0A3D7C-328F-429A-A069-44CD9BDA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3BCE2-7EAB-4180-9199-218E1E8BCAFC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9205D6-E13E-4E9F-B75C-2C91EAB91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0D5605-7B9B-41AE-980F-C2935E4030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4ED828F-A73D-453E-967E-FB169B90B7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155394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0E67C31-2A3F-476D-9DAC-E8B365A9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56897-1369-4EF0-9937-D6F81251A2D2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D0D98B-BF56-4CE2-8D9B-1C626F5B1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CEDB23-E1A6-4528-ADE8-F1D4D3DF906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5CA4851-D7A2-48CD-82A5-00D77BA5F7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260645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92A670-FCAD-4662-BFD3-1D88327C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B6C51-4930-4001-81C6-96F399FC29FB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C8C28B-2CA4-4424-8521-8F1667DE3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E595AD-0A0F-48BC-8639-55B54E7F6A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4F8BB-C947-4FD7-B1A2-3A9C27CCD8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581680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0B3C62-CCAF-4130-B229-341F9EF1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8EED6-C87C-40A5-9465-0433BDEB93F7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916-18D3-473C-9553-5FAD94EF47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B73734-1AA7-4F42-B6D0-9529D2C98B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4537289-4330-4105-90B7-A8ADA8D19D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01532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CAC7-AACD-4EA1-A97C-952F61C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655B-FA43-4172-B423-57922AD6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2891-71B5-4DE5-89EE-4E3B2B6E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6FB3-4AFF-422F-B9F3-F2F24E5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3A3D-622B-495B-A591-952373C5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6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5F434-E020-49B0-936F-3366FA34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EE8C1-747E-47EF-B9F2-4449235F76E2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738B1-9138-4D24-BE25-A144AD639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DFE8DF-28D3-4EBE-9ADA-D91A5909638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9C682B8-08CA-42AE-A8CD-87562A6A5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982007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7E066-56E4-4D3D-8388-2DE5827E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080A4-63D7-41B1-B84F-398A41D449E1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0776EE-605B-4128-9AC6-C42848D50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DCDDD-7A21-492E-9225-8F0DB53ACE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C3ECF62-62EF-40E1-8A68-9B809D981B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067890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5B2DA-0E57-4ACC-A122-5BB4C07C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1F08F-37A3-4A99-AAD4-9C7A28A1C3F5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0159A4-D947-476E-9307-4FB3D8DDA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16EBC-59C7-4EEC-88A6-7ACF6F70D06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7F5268B-FD6B-4ECC-BA17-2F62ED57BC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98892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Google Shape;17;p3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36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7" name="Google Shape;37;p36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6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Arial"/>
              <a:buNone/>
              <a:defRPr sz="5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750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7" name="Google Shape;47;p3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3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9" name="Google Shape;69;p3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798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9" name="Google Shape;79;p3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3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Google Shape;101;p3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8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19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635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6" name="Google Shape;116;p4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4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8" name="Google Shape;138;p4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556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1" name="Google Shape;151;p4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4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73" name="Google Shape;173;p4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  <a:defRPr sz="3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41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4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Google Shape;184;p4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42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204" name="Google Shape;204;p42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Arial"/>
              <a:buNone/>
              <a:defRPr sz="4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0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2976-2A36-42A7-976C-1D38BDDF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7F21F-617A-4181-8947-EF3AD681A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7763-8E6D-4066-BD22-6F8727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343D3-CA81-40FD-97E4-CFF58A72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2EF-F58A-4A83-8B60-AA16A0E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7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4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4" name="Google Shape;214;p4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4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6" name="Google Shape;236;p4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60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5" name="Google Shape;245;p44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44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5" name="Google Shape;265;p44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4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4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Arial"/>
              <a:buNone/>
              <a:defRPr sz="36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339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6" name="Google Shape;276;p4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8" name="Google Shape;298;p4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286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6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08" name="Google Shape;308;p4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46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30" name="Google Shape;330;p4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67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ctrTitle"/>
          </p:nvPr>
        </p:nvSpPr>
        <p:spPr>
          <a:xfrm>
            <a:off x="1758900" y="2978025"/>
            <a:ext cx="89072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cxnSp>
        <p:nvCxnSpPr>
          <p:cNvPr id="11" name="Google Shape;11;p57"/>
          <p:cNvCxnSpPr>
            <a:stCxn id="12" idx="4"/>
          </p:cNvCxnSpPr>
          <p:nvPr/>
        </p:nvCxnSpPr>
        <p:spPr>
          <a:xfrm>
            <a:off x="1253000" y="3776633"/>
            <a:ext cx="0" cy="3081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57"/>
          <p:cNvSpPr/>
          <p:nvPr/>
        </p:nvSpPr>
        <p:spPr>
          <a:xfrm>
            <a:off x="1127000" y="3524633"/>
            <a:ext cx="252000" cy="252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346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Google Shape;15;p58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8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358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59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59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20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body" idx="1"/>
          </p:nvPr>
        </p:nvSpPr>
        <p:spPr>
          <a:xfrm>
            <a:off x="1553967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body" idx="2"/>
          </p:nvPr>
        </p:nvSpPr>
        <p:spPr>
          <a:xfrm>
            <a:off x="6228760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7" name="Google Shape;27;p60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0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0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31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>
            <a:spLocks noGrp="1"/>
          </p:cNvSpPr>
          <p:nvPr>
            <p:ph type="ctrTitle"/>
          </p:nvPr>
        </p:nvSpPr>
        <p:spPr>
          <a:xfrm>
            <a:off x="2040233" y="3077051"/>
            <a:ext cx="9022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ubTitle" idx="1"/>
          </p:nvPr>
        </p:nvSpPr>
        <p:spPr>
          <a:xfrm>
            <a:off x="2089768" y="3710551"/>
            <a:ext cx="9237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1" name="Google Shape;41;p62"/>
          <p:cNvCxnSpPr/>
          <p:nvPr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2"/>
          <p:cNvSpPr/>
          <p:nvPr/>
        </p:nvSpPr>
        <p:spPr>
          <a:xfrm flipH="1">
            <a:off x="843408" y="3023204"/>
            <a:ext cx="819200" cy="819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975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63"/>
          <p:cNvCxnSpPr/>
          <p:nvPr/>
        </p:nvCxnSpPr>
        <p:spPr>
          <a:xfrm>
            <a:off x="126084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3"/>
          <p:cNvSpPr/>
          <p:nvPr/>
        </p:nvSpPr>
        <p:spPr>
          <a:xfrm>
            <a:off x="851100" y="3023223"/>
            <a:ext cx="819200" cy="81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4185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Char char="◦"/>
              <a:defRPr sz="3733" i="1">
                <a:solidFill>
                  <a:schemeClr val="accent1"/>
                </a:solidFill>
              </a:defRPr>
            </a:lvl1pPr>
            <a:lvl2pPr marL="1219170" lvl="1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 i="1">
                <a:solidFill>
                  <a:schemeClr val="accent1"/>
                </a:solidFill>
              </a:defRPr>
            </a:lvl2pPr>
            <a:lvl3pPr marL="1828754" lvl="2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 i="1">
                <a:solidFill>
                  <a:schemeClr val="accent1"/>
                </a:solidFill>
              </a:defRPr>
            </a:lvl3pPr>
            <a:lvl4pPr marL="2438339" lvl="3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4pPr>
            <a:lvl5pPr marL="3047924" lvl="4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5pPr>
            <a:lvl6pPr marL="3657509" lvl="5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6pPr>
            <a:lvl7pPr marL="4267093" lvl="6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7pPr>
            <a:lvl8pPr marL="4876678" lvl="7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8pPr>
            <a:lvl9pPr marL="5486263" lvl="8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3"/>
          <p:cNvSpPr txBox="1"/>
          <p:nvPr/>
        </p:nvSpPr>
        <p:spPr>
          <a:xfrm>
            <a:off x="382055" y="2992041"/>
            <a:ext cx="174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6400" b="1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6400" b="1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921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208F-9D74-4704-8C83-39AD57AE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E442-B404-4E52-8C62-4E55C5408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C5EE1-50EE-4987-BBA8-26D2B164B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F9AE-EDE9-4389-955A-15133466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EFC9F-2AC4-4398-ACD1-2F32CBAC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43B8-ADE8-4B99-95B5-24A56B0B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1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bg>
      <p:bgPr>
        <a:solidFill>
          <a:schemeClr val="accen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3235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6" name="Google Shape;56;p65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65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53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1553967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4922999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body" idx="3"/>
          </p:nvPr>
        </p:nvSpPr>
        <p:spPr>
          <a:xfrm>
            <a:off x="8292031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4" name="Google Shape;64;p66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6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6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1CE6-F8BA-4A97-A3EF-1D16BDB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6B811-3690-4026-BB97-B24C3AC35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A8098-1F6C-464F-A440-B5D542D7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4563E-950B-4361-AE25-490799524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C3159-04DE-420C-B3B5-6946ACC2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2C23E-454C-4F3D-9343-2B854531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006F3-6868-460C-9A73-5624381F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9F058-33BA-4567-9F71-81F4BD8E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F670-5E90-4479-BEF4-BDA158C3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3041B-F3FA-415A-A13A-B4627109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5A188-1BBC-4745-9ADA-C3C16F39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7071F-E268-4605-97FA-2AA3780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B5BCE-66DA-46A6-88C8-05EE511E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CBC6F-E616-4948-BB8B-E0646B3D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D5533-70E8-4529-820B-EA79EAE4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1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E8C7-CE59-4FD7-89B9-9960F205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C612-8184-4736-A5E7-C452A0AB9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7C76-F251-429F-8813-BC842305C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F0FE-820A-4408-8AF2-88DAD6F8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40127-AF96-4C7B-AE3B-598AD228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B0AB-A04D-447C-8804-A36EF738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8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10B9-4C02-4B53-B104-9A90EC56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9D618-D3D2-46C7-9B0F-5635102C1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6991-28C8-46E9-9B75-CA2D2DEA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83B6B-693D-433D-95E1-00CEADE4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4AAB8-4384-400C-8ACB-56C93E31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FB504-D2E1-41C0-A4BB-067FA4D5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82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30399-1435-4031-ADCD-7E5942C4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ECE3D-1170-44A4-B9A2-B48C2DF8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6BA7-0E04-40CD-9175-C863869BF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9EB78-6AA1-4F3B-AA62-C27FCAF52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2CF61-09F6-4D27-BB74-0AD52BD7C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5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48D3285-CC8D-4604-B913-B5AE63E896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A3883E-A037-4A73-BDD6-25204E595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1685-FD54-4ECE-AD97-58E3D6865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9C3C215-C6F6-43C2-9A72-3CAC8D099129}" type="datetime1">
              <a:rPr lang="en-US" altLang="x-none"/>
              <a:pPr>
                <a:defRPr/>
              </a:pPr>
              <a:t>8/25/23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76D2-E03D-4ED3-9813-1748BEE5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4410F34-D1F0-482F-A9AB-E0204B1432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C9CD155-1299-4713-B5E0-838D5937A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262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284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744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DADE7C0-4230-9463-2827-D310296A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0" b="3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4876C4-01E1-3038-BF1C-63D51176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95" y="1735507"/>
            <a:ext cx="5199901" cy="15464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and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In-group Working Skills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C68DDE0-50DA-0271-4DD7-DB2396F1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82944" y="207179"/>
            <a:ext cx="2237845" cy="245305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0B5156D-2550-BE57-C325-130092D8A1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8" y="358965"/>
            <a:ext cx="2998655" cy="8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643467" y="241737"/>
            <a:ext cx="7554602" cy="10556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/>
              <a:t>Motivation and Performance </a:t>
            </a:r>
          </a:p>
        </p:txBody>
      </p:sp>
      <p:pic>
        <p:nvPicPr>
          <p:cNvPr id="2056" name="Picture 8" descr="5 Tips To Enhance Motivation In eLearning - eLearning Industry">
            <a:extLst>
              <a:ext uri="{FF2B5EF4-FFF2-40B4-BE49-F238E27FC236}">
                <a16:creationId xmlns:a16="http://schemas.microsoft.com/office/drawing/2014/main" id="{C2E47C46-BC97-41BB-BC09-0A9FD8F57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t="1" r="31179" b="1"/>
          <a:stretch/>
        </p:blipFill>
        <p:spPr bwMode="auto">
          <a:xfrm>
            <a:off x="6707225" y="10"/>
            <a:ext cx="548477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CD32A-283E-4D58-9F10-B4281E14F358}"/>
              </a:ext>
            </a:extLst>
          </p:cNvPr>
          <p:cNvSpPr txBox="1"/>
          <p:nvPr/>
        </p:nvSpPr>
        <p:spPr>
          <a:xfrm>
            <a:off x="643468" y="1384875"/>
            <a:ext cx="6240808" cy="2850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Facilitation in Groups: </a:t>
            </a:r>
            <a:r>
              <a:rPr lang="en-US" sz="2400" i="1" dirty="0"/>
              <a:t>Do people perform more effectively when alone or when part of a group?</a:t>
            </a:r>
            <a:endParaRPr lang="en-US" sz="2400" dirty="0"/>
          </a:p>
          <a:p>
            <a:pPr marL="228600" lvl="0" indent="-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Loafing: </a:t>
            </a:r>
            <a:r>
              <a:rPr lang="en-US" sz="2400" i="1" dirty="0"/>
              <a:t>Groups usually outperform individuals. “Many hands make light the work” (</a:t>
            </a:r>
            <a:r>
              <a:rPr lang="en-US" sz="2400" i="1" dirty="0" err="1"/>
              <a:t>Littlepage</a:t>
            </a:r>
            <a:r>
              <a:rPr lang="en-US" sz="2400" i="1" dirty="0"/>
              <a:t>, 1991; Steiner, 1972)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0CC9C-D2B7-4B08-B0D2-13C26CE8A134}"/>
              </a:ext>
            </a:extLst>
          </p:cNvPr>
          <p:cNvSpPr txBox="1"/>
          <p:nvPr/>
        </p:nvSpPr>
        <p:spPr>
          <a:xfrm>
            <a:off x="861847" y="4404652"/>
            <a:ext cx="6474373" cy="196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dirty="0">
                <a:solidFill>
                  <a:srgbClr val="0070C0"/>
                </a:solidFill>
              </a:rPr>
              <a:t>But it can be a problem!</a:t>
            </a:r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i="1" dirty="0"/>
              <a:t> </a:t>
            </a:r>
            <a:r>
              <a:rPr lang="en-US" sz="2400" i="1" dirty="0"/>
              <a:t>One way to overcome it is by recognizing that each group member has an important part to play in the success of the group.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30431" y="563192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Teamwork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0CEFE-C28B-4683-AFF1-9A095FD354EC}"/>
              </a:ext>
            </a:extLst>
          </p:cNvPr>
          <p:cNvSpPr txBox="1"/>
          <p:nvPr/>
        </p:nvSpPr>
        <p:spPr>
          <a:xfrm>
            <a:off x="6174602" y="1598242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800" dirty="0"/>
              <a:t>Researchers have identified two key ingredients to effective teamwork: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 shared mental representation of the task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and group unity.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E6B2-C70D-4F07-B40E-A1B4574F0D9B}"/>
              </a:ext>
            </a:extLst>
          </p:cNvPr>
          <p:cNvSpPr txBox="1"/>
          <p:nvPr/>
        </p:nvSpPr>
        <p:spPr>
          <a:xfrm>
            <a:off x="4187920" y="4662129"/>
            <a:ext cx="76935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Teams improve their performance over time as they develop a shared understanding of the team and the tasks they are attempting.</a:t>
            </a:r>
          </a:p>
        </p:txBody>
      </p:sp>
    </p:spTree>
    <p:extLst>
      <p:ext uri="{BB962C8B-B14F-4D97-AF65-F5344CB8AC3E}">
        <p14:creationId xmlns:p14="http://schemas.microsoft.com/office/powerpoint/2010/main" val="115044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"/>
          <p:cNvSpPr txBox="1">
            <a:spLocks noGrp="1"/>
          </p:cNvSpPr>
          <p:nvPr>
            <p:ph type="title"/>
          </p:nvPr>
        </p:nvSpPr>
        <p:spPr>
          <a:xfrm>
            <a:off x="2675391" y="304799"/>
            <a:ext cx="6841217" cy="59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b="1" dirty="0"/>
              <a:t>Tuckman’s Group Development Stages </a:t>
            </a:r>
            <a:endParaRPr dirty="0"/>
          </a:p>
        </p:txBody>
      </p:sp>
      <p:pic>
        <p:nvPicPr>
          <p:cNvPr id="536" name="Google Shape;536;p28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05664" y="744263"/>
            <a:ext cx="10551220" cy="593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FC5584-AB8D-41A4-9F7B-DBBA86F2316A}"/>
              </a:ext>
            </a:extLst>
          </p:cNvPr>
          <p:cNvSpPr/>
          <p:nvPr/>
        </p:nvSpPr>
        <p:spPr>
          <a:xfrm>
            <a:off x="862356" y="1339850"/>
            <a:ext cx="3626069" cy="1870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82EA1-4696-4490-95C5-A37ED87CC509}"/>
              </a:ext>
            </a:extLst>
          </p:cNvPr>
          <p:cNvGrpSpPr/>
          <p:nvPr/>
        </p:nvGrpSpPr>
        <p:grpSpPr>
          <a:xfrm>
            <a:off x="652080" y="3962400"/>
            <a:ext cx="1729924" cy="2514630"/>
            <a:chOff x="536777" y="3962400"/>
            <a:chExt cx="1729924" cy="2514630"/>
          </a:xfrm>
        </p:grpSpPr>
        <p:pic>
          <p:nvPicPr>
            <p:cNvPr id="2052" name="Picture 4" descr="Group Minions PNG Photos | PNG Mart">
              <a:extLst>
                <a:ext uri="{FF2B5EF4-FFF2-40B4-BE49-F238E27FC236}">
                  <a16:creationId xmlns:a16="http://schemas.microsoft.com/office/drawing/2014/main" id="{68DEF1F6-5611-4030-B4AA-CCCB4299E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77" y="3962400"/>
              <a:ext cx="1729924" cy="212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18F70-86DE-42CE-9694-26DC534EAD3C}"/>
                </a:ext>
              </a:extLst>
            </p:cNvPr>
            <p:cNvSpPr txBox="1"/>
            <p:nvPr/>
          </p:nvSpPr>
          <p:spPr>
            <a:xfrm>
              <a:off x="599715" y="610769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forming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DB973B-5854-4B53-858E-2E16F5849964}"/>
              </a:ext>
            </a:extLst>
          </p:cNvPr>
          <p:cNvGrpSpPr/>
          <p:nvPr/>
        </p:nvGrpSpPr>
        <p:grpSpPr>
          <a:xfrm>
            <a:off x="5409086" y="3137254"/>
            <a:ext cx="2066912" cy="1622469"/>
            <a:chOff x="5354645" y="3143841"/>
            <a:chExt cx="2066912" cy="1622469"/>
          </a:xfrm>
        </p:grpSpPr>
        <p:pic>
          <p:nvPicPr>
            <p:cNvPr id="11" name="Picture 10" descr="A picture containing yellow, automaton&#10;&#10;Description automatically generated">
              <a:extLst>
                <a:ext uri="{FF2B5EF4-FFF2-40B4-BE49-F238E27FC236}">
                  <a16:creationId xmlns:a16="http://schemas.microsoft.com/office/drawing/2014/main" id="{B5782C91-AAF0-484D-97ED-C9187F49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45" y="3143841"/>
              <a:ext cx="2066912" cy="11538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2CD51-41CB-4146-9B55-DAE3D77376B1}"/>
                </a:ext>
              </a:extLst>
            </p:cNvPr>
            <p:cNvSpPr txBox="1"/>
            <p:nvPr/>
          </p:nvSpPr>
          <p:spPr>
            <a:xfrm>
              <a:off x="5410200" y="4396978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norming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6421AB-2DC3-4C35-AB40-4162C23643E6}"/>
              </a:ext>
            </a:extLst>
          </p:cNvPr>
          <p:cNvGrpSpPr/>
          <p:nvPr/>
        </p:nvGrpSpPr>
        <p:grpSpPr>
          <a:xfrm>
            <a:off x="7033026" y="1692643"/>
            <a:ext cx="2914685" cy="1937266"/>
            <a:chOff x="7010400" y="1676400"/>
            <a:chExt cx="2914685" cy="1937266"/>
          </a:xfrm>
        </p:grpSpPr>
        <p:pic>
          <p:nvPicPr>
            <p:cNvPr id="2056" name="Picture 8" descr="diener, kevin, bob, der bauarbeiter">
              <a:extLst>
                <a:ext uri="{FF2B5EF4-FFF2-40B4-BE49-F238E27FC236}">
                  <a16:creationId xmlns:a16="http://schemas.microsoft.com/office/drawing/2014/main" id="{051CD446-ABB2-4C97-B280-DE248719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676400"/>
              <a:ext cx="2914685" cy="182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18BB38-A10E-4442-8161-7E0E10848A52}"/>
                </a:ext>
              </a:extLst>
            </p:cNvPr>
            <p:cNvSpPr txBox="1"/>
            <p:nvPr/>
          </p:nvSpPr>
          <p:spPr>
            <a:xfrm>
              <a:off x="7408120" y="3244334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performing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3FFBF0-B1CA-406A-BDCA-D035A565C91C}"/>
              </a:ext>
            </a:extLst>
          </p:cNvPr>
          <p:cNvGrpSpPr/>
          <p:nvPr/>
        </p:nvGrpSpPr>
        <p:grpSpPr>
          <a:xfrm>
            <a:off x="9563100" y="619530"/>
            <a:ext cx="2628900" cy="2146225"/>
            <a:chOff x="9448800" y="533400"/>
            <a:chExt cx="2628900" cy="2146225"/>
          </a:xfrm>
        </p:grpSpPr>
        <p:pic>
          <p:nvPicPr>
            <p:cNvPr id="2058" name="Picture 10" descr="Minions meme">
              <a:extLst>
                <a:ext uri="{FF2B5EF4-FFF2-40B4-BE49-F238E27FC236}">
                  <a16:creationId xmlns:a16="http://schemas.microsoft.com/office/drawing/2014/main" id="{A9194F09-9E6A-450F-B6F2-7C2CD042C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27"/>
            <a:stretch/>
          </p:blipFill>
          <p:spPr bwMode="auto">
            <a:xfrm>
              <a:off x="9448800" y="533400"/>
              <a:ext cx="26289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B16EC6-0CEF-4518-9FF6-7E0362D5E03E}"/>
                </a:ext>
              </a:extLst>
            </p:cNvPr>
            <p:cNvSpPr txBox="1"/>
            <p:nvPr/>
          </p:nvSpPr>
          <p:spPr>
            <a:xfrm>
              <a:off x="9504767" y="2310293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adjourning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5BFFB1-125D-407F-8D9A-4C4753892AE2}"/>
              </a:ext>
            </a:extLst>
          </p:cNvPr>
          <p:cNvSpPr txBox="1"/>
          <p:nvPr/>
        </p:nvSpPr>
        <p:spPr>
          <a:xfrm>
            <a:off x="521537" y="1300228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Tuckman’s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Group Development Stages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risten ITC" panose="03050502040202030202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8E0CEC-6862-4FE4-B1E3-9B558F2E95ED}"/>
              </a:ext>
            </a:extLst>
          </p:cNvPr>
          <p:cNvGrpSpPr/>
          <p:nvPr/>
        </p:nvGrpSpPr>
        <p:grpSpPr>
          <a:xfrm>
            <a:off x="2416640" y="3499104"/>
            <a:ext cx="3220194" cy="2498533"/>
            <a:chOff x="2743200" y="3673108"/>
            <a:chExt cx="3220194" cy="24985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5F0BA3-0B18-4AAB-9BEB-B651814C5CBA}"/>
                </a:ext>
              </a:extLst>
            </p:cNvPr>
            <p:cNvSpPr txBox="1"/>
            <p:nvPr/>
          </p:nvSpPr>
          <p:spPr>
            <a:xfrm>
              <a:off x="3347792" y="5791147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storming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DCF6DF-136B-4668-B3DE-5318BBEB716D}"/>
                </a:ext>
              </a:extLst>
            </p:cNvPr>
            <p:cNvGrpSpPr/>
            <p:nvPr/>
          </p:nvGrpSpPr>
          <p:grpSpPr>
            <a:xfrm>
              <a:off x="2743200" y="3673108"/>
              <a:ext cx="3220194" cy="2498533"/>
              <a:chOff x="3240923" y="4034099"/>
              <a:chExt cx="3220194" cy="2498533"/>
            </a:xfrm>
          </p:grpSpPr>
          <p:pic>
            <p:nvPicPr>
              <p:cNvPr id="6" name="Picture 5" descr="A picture containing cup, coffee, yellow, orange&#10;&#10;Description automatically generated">
                <a:extLst>
                  <a:ext uri="{FF2B5EF4-FFF2-40B4-BE49-F238E27FC236}">
                    <a16:creationId xmlns:a16="http://schemas.microsoft.com/office/drawing/2014/main" id="{F9E83D81-C5CA-40FC-B96D-6B0C1FF62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923" y="4034099"/>
                <a:ext cx="2233614" cy="121023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yellow, goggles, spectacles&#10;&#10;Description automatically generated">
                <a:extLst>
                  <a:ext uri="{FF2B5EF4-FFF2-40B4-BE49-F238E27FC236}">
                    <a16:creationId xmlns:a16="http://schemas.microsoft.com/office/drawing/2014/main" id="{5D283ED5-3093-444A-B4A2-51438069C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5515" y="5026053"/>
                <a:ext cx="1020274" cy="1055081"/>
              </a:xfrm>
              <a:prstGeom prst="rect">
                <a:avLst/>
              </a:prstGeom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57E3065E-6016-4E16-BAB9-62EEF7B20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8503" y="4680018"/>
                <a:ext cx="1852614" cy="1852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04901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7" name="Picture 544" descr="Drawings on colourful paper">
            <a:extLst>
              <a:ext uri="{FF2B5EF4-FFF2-40B4-BE49-F238E27FC236}">
                <a16:creationId xmlns:a16="http://schemas.microsoft.com/office/drawing/2014/main" id="{98167C7C-3631-4102-B4E4-36635E20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Decisions in Groups 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Google Shape;543;p29"/>
          <p:cNvSpPr txBox="1">
            <a:spLocks noGrp="1"/>
          </p:cNvSpPr>
          <p:nvPr>
            <p:ph type="body" sz="half" idx="2"/>
          </p:nvPr>
        </p:nvSpPr>
        <p:spPr>
          <a:xfrm>
            <a:off x="5073923" y="911303"/>
            <a:ext cx="6279876" cy="50353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groups can draw on more resources than can a lone individual.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ideas and possible solutions by discussing the problem.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group’s decision will be superior to an individual’s decision.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However, groups do not always make good decisions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0" indent="-228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3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U.S. is polarizing faster than other democracies, study finds | Brown  University">
            <a:extLst>
              <a:ext uri="{FF2B5EF4-FFF2-40B4-BE49-F238E27FC236}">
                <a16:creationId xmlns:a16="http://schemas.microsoft.com/office/drawing/2014/main" id="{B97D1357-1F75-462D-B2E0-810D1357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69" y="422077"/>
            <a:ext cx="10691280" cy="601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1" name="Google Shape;551;p30"/>
          <p:cNvSpPr txBox="1">
            <a:spLocks noGrp="1"/>
          </p:cNvSpPr>
          <p:nvPr>
            <p:ph type="title"/>
          </p:nvPr>
        </p:nvSpPr>
        <p:spPr>
          <a:xfrm>
            <a:off x="2618173" y="137747"/>
            <a:ext cx="7315200" cy="14003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800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Group Polarization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140B-85B3-4334-A788-95B8ABFC655A}"/>
              </a:ext>
            </a:extLst>
          </p:cNvPr>
          <p:cNvSpPr txBox="1"/>
          <p:nvPr/>
        </p:nvSpPr>
        <p:spPr>
          <a:xfrm>
            <a:off x="975285" y="1542636"/>
            <a:ext cx="9965983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Common sense notions suggest that groups exert a moderating, subduing effect on their members.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Many groups shift toward more extreme decisions rather than less extreme decisions after group interaction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842726-546C-4BFB-B71F-8B9ACE48BEAD}"/>
              </a:ext>
            </a:extLst>
          </p:cNvPr>
          <p:cNvSpPr txBox="1"/>
          <p:nvPr/>
        </p:nvSpPr>
        <p:spPr>
          <a:xfrm>
            <a:off x="1399053" y="4017388"/>
            <a:ext cx="10023517" cy="246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600" i="1" dirty="0">
                <a:solidFill>
                  <a:schemeClr val="bg1"/>
                </a:solidFill>
              </a:rPr>
              <a:t>Let’s say you are part of a group assigned to make a presentation. One of the group members suggests showing a short video that, although amusing, includes some provocative images. Even though initially you think the clip is inappropriate, you begin to change your mind as the group discusses the idea. 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4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1" name="Picture 560" descr="One in a crowd">
            <a:extLst>
              <a:ext uri="{FF2B5EF4-FFF2-40B4-BE49-F238E27FC236}">
                <a16:creationId xmlns:a16="http://schemas.microsoft.com/office/drawing/2014/main" id="{0E86874A-25BA-4B07-9B26-B8202FC1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58" name="Google Shape;558;p31"/>
          <p:cNvSpPr txBox="1">
            <a:spLocks noGrp="1"/>
          </p:cNvSpPr>
          <p:nvPr>
            <p:ph type="title"/>
          </p:nvPr>
        </p:nvSpPr>
        <p:spPr>
          <a:xfrm>
            <a:off x="662154" y="1328621"/>
            <a:ext cx="3646866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>
                <a:solidFill>
                  <a:srgbClr val="FFFFFF"/>
                </a:solidFill>
              </a:rPr>
              <a:t>Common Knowledge Effect or Shared Information Bias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Google Shape;559;p31"/>
          <p:cNvSpPr txBox="1">
            <a:spLocks noGrp="1"/>
          </p:cNvSpPr>
          <p:nvPr>
            <p:ph type="body" sz="half" idx="2"/>
          </p:nvPr>
        </p:nvSpPr>
        <p:spPr>
          <a:xfrm>
            <a:off x="4997725" y="683172"/>
            <a:ext cx="6798035" cy="5822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Researchers have studied this bias using the hidden profile task. On such tasks, information known to many of the group members suggests that one alternative, say Option A, is best.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However, Option B is definitely the better choice, but all the facts that support Option B are only known to individual groups members - they are not common knowledge in the group.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As a result, the group will likely spend most of its time reviewing the factors that favor Option A, and never discover any of its drawbacks.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In consequence, groups often perform poorly when working on problems with nonobvious solutions that can only be identified by extensive information sharing.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/>
          </a:p>
        </p:txBody>
      </p:sp>
      <p:pic>
        <p:nvPicPr>
          <p:cNvPr id="6041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766"/>
            <a:ext cx="10715626" cy="6840234"/>
          </a:xfrm>
        </p:spPr>
      </p:pic>
      <p:sp>
        <p:nvSpPr>
          <p:cNvPr id="60419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000">
                <a:latin typeface="Arial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722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2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/>
              <a:t>Groupthink </a:t>
            </a:r>
            <a:br>
              <a:rPr lang="en-US"/>
            </a:br>
            <a:endParaRPr/>
          </a:p>
        </p:txBody>
      </p:sp>
      <p:sp>
        <p:nvSpPr>
          <p:cNvPr id="620" name="Google Shape;620;p32"/>
          <p:cNvSpPr txBox="1">
            <a:spLocks noGrp="1"/>
          </p:cNvSpPr>
          <p:nvPr>
            <p:ph type="body" idx="1"/>
          </p:nvPr>
        </p:nvSpPr>
        <p:spPr>
          <a:xfrm>
            <a:off x="5118447" y="588060"/>
            <a:ext cx="6265088" cy="142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r>
              <a:rPr lang="en-US" sz="2800" dirty="0">
                <a:solidFill>
                  <a:srgbClr val="0070C0"/>
                </a:solidFill>
              </a:rPr>
              <a:t>GROUPS SOMETIMES MAKE SPECTACULARLY BAD DECISIONS.</a:t>
            </a: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621" name="Google Shape;621;p32"/>
          <p:cNvSpPr txBox="1">
            <a:spLocks noGrp="1"/>
          </p:cNvSpPr>
          <p:nvPr>
            <p:ph type="body" idx="3"/>
          </p:nvPr>
        </p:nvSpPr>
        <p:spPr>
          <a:xfrm>
            <a:off x="5118784" y="2363914"/>
            <a:ext cx="6264414" cy="12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r>
              <a:rPr lang="en-US" sz="2400" b="1" dirty="0">
                <a:solidFill>
                  <a:srgbClr val="C00000"/>
                </a:solidFill>
              </a:rPr>
              <a:t>04 GROUP-LEVEL FACTORS THAT COMBINE TO CAUSE GROUPTHINK: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622" name="Google Shape;622;p32"/>
          <p:cNvSpPr txBox="1">
            <a:spLocks noGrp="1"/>
          </p:cNvSpPr>
          <p:nvPr>
            <p:ph type="body" idx="4"/>
          </p:nvPr>
        </p:nvSpPr>
        <p:spPr>
          <a:xfrm>
            <a:off x="6500577" y="3597417"/>
            <a:ext cx="3500827" cy="246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Cohesion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Isolation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Biased leadership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Decisional stress</a:t>
            </a:r>
            <a:endParaRPr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b-c-training.com/img/uploads/bulletin/_900xAUTO_fit_center-center/20322082659_ac2b66898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20945" cy="68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351" descr="White puzzle with one red piece">
            <a:extLst>
              <a:ext uri="{FF2B5EF4-FFF2-40B4-BE49-F238E27FC236}">
                <a16:creationId xmlns:a16="http://schemas.microsoft.com/office/drawing/2014/main" id="{B241937B-9FAC-4203-BC49-7D3750E68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Google Shape;349;p2"/>
          <p:cNvSpPr txBox="1">
            <a:spLocks noGrp="1"/>
          </p:cNvSpPr>
          <p:nvPr>
            <p:ph type="title"/>
          </p:nvPr>
        </p:nvSpPr>
        <p:spPr>
          <a:xfrm>
            <a:off x="973455" y="1161288"/>
            <a:ext cx="4002943" cy="1124712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sz="3200" dirty="0"/>
              <a:t>CHAPTER OUTLINE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Google Shape;350;p2"/>
          <p:cNvSpPr txBox="1">
            <a:spLocks noGrp="1"/>
          </p:cNvSpPr>
          <p:nvPr>
            <p:ph idx="1"/>
          </p:nvPr>
        </p:nvSpPr>
        <p:spPr>
          <a:xfrm>
            <a:off x="1161991" y="2880487"/>
            <a:ext cx="5294416" cy="320725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2640"/>
              <a:buNone/>
            </a:pPr>
            <a:r>
              <a:rPr lang="en-US" sz="3200" dirty="0"/>
              <a:t>3. The Psychology of Groups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1. What are the advantages and disadvantages of sociality? Why do people often join groups?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2. Is self-esteem shaped by your personality qualities or by the value and qualities of groups to which you belong?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3. In what ways does membership in a group change a person’s self-concept and social identity? 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4. What steps would you take if you were to base a self-esteem enrichment program in schools on the sociometer model of self-worth?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5. What are the key ingredients to transforming a working group into a true team?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6. Have you ever been part of a group that made a poor decision and, if so, were any of the symptoms of groupthink present in your group?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3976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822" y="1651152"/>
            <a:ext cx="5333543" cy="355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0" name="Picture 356">
            <a:extLst>
              <a:ext uri="{FF2B5EF4-FFF2-40B4-BE49-F238E27FC236}">
                <a16:creationId xmlns:a16="http://schemas.microsoft.com/office/drawing/2014/main" id="{5BE3D5D5-C02E-4DBF-84B9-50E3F5BE3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55" name="Google Shape;355;p3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>
                <a:solidFill>
                  <a:srgbClr val="FFFFFF"/>
                </a:solidFill>
              </a:rPr>
              <a:t>LEARNING OBJECTIVES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0FDAC0-2ECF-453D-87ED-09C459D95079}"/>
              </a:ext>
            </a:extLst>
          </p:cNvPr>
          <p:cNvSpPr txBox="1"/>
          <p:nvPr/>
        </p:nvSpPr>
        <p:spPr>
          <a:xfrm>
            <a:off x="5155379" y="348791"/>
            <a:ext cx="6486724" cy="613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Review the evidence that suggests humans have a fundamental need to belong to groups.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Compare the sociometer model of self-esteem to a more traditional view of self-esteem.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Describe how groups change over time.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Apply the theory of groupthink to a well-known decision-making group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6" name="Google Shape;476;p20"/>
          <p:cNvSpPr txBox="1">
            <a:spLocks noGrp="1"/>
          </p:cNvSpPr>
          <p:nvPr>
            <p:ph type="title"/>
          </p:nvPr>
        </p:nvSpPr>
        <p:spPr>
          <a:xfrm>
            <a:off x="977755" y="1953958"/>
            <a:ext cx="4539243" cy="2174091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6. The Psychology of Groups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7" name="Google Shape;477;p20"/>
          <p:cNvSpPr txBox="1">
            <a:spLocks noGrp="1"/>
          </p:cNvSpPr>
          <p:nvPr>
            <p:ph idx="1"/>
          </p:nvPr>
        </p:nvSpPr>
        <p:spPr>
          <a:xfrm>
            <a:off x="6337052" y="4368369"/>
            <a:ext cx="5105487" cy="2009281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SzPts val="1980"/>
              <a:buNone/>
            </a:pPr>
            <a:r>
              <a:rPr lang="en-US" dirty="0"/>
              <a:t>Most of us live out our lives in groups, and these groups have a profound impact on our thoughts, feelings, and actions.</a:t>
            </a:r>
          </a:p>
        </p:txBody>
      </p:sp>
      <p:pic>
        <p:nvPicPr>
          <p:cNvPr id="3078" name="Picture 6" descr="Reference Groups: Meaning, Types, Primary and Secondary Reference Groups">
            <a:extLst>
              <a:ext uri="{FF2B5EF4-FFF2-40B4-BE49-F238E27FC236}">
                <a16:creationId xmlns:a16="http://schemas.microsoft.com/office/drawing/2014/main" id="{BDC62985-CD2F-4A3D-8925-2DABF158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7637" y="535779"/>
            <a:ext cx="5824319" cy="388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83;p21">
            <a:extLst>
              <a:ext uri="{FF2B5EF4-FFF2-40B4-BE49-F238E27FC236}">
                <a16:creationId xmlns:a16="http://schemas.microsoft.com/office/drawing/2014/main" id="{68F45BF8-2003-48B7-9457-65283ECB8D40}"/>
              </a:ext>
            </a:extLst>
          </p:cNvPr>
          <p:cNvSpPr txBox="1">
            <a:spLocks/>
          </p:cNvSpPr>
          <p:nvPr/>
        </p:nvSpPr>
        <p:spPr>
          <a:xfrm>
            <a:off x="598057" y="1311409"/>
            <a:ext cx="4816975" cy="356539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buClr>
                <a:srgbClr val="FFFEFF"/>
              </a:buClr>
              <a:buSzPts val="4000"/>
            </a:pPr>
            <a:r>
              <a:rPr lang="en-US" sz="4800" dirty="0"/>
              <a:t>What is the psychological significance of groups?</a:t>
            </a:r>
          </a:p>
        </p:txBody>
      </p:sp>
      <p:pic>
        <p:nvPicPr>
          <p:cNvPr id="2" name="Picture 2" descr="Marketing is &amp;#39;me&amp;#39;, public relations &amp;#39;we&amp;#39; | LaptrinhX">
            <a:extLst>
              <a:ext uri="{FF2B5EF4-FFF2-40B4-BE49-F238E27FC236}">
                <a16:creationId xmlns:a16="http://schemas.microsoft.com/office/drawing/2014/main" id="{F7CF0519-2867-4D31-9796-C53284B67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9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84;p21">
            <a:extLst>
              <a:ext uri="{FF2B5EF4-FFF2-40B4-BE49-F238E27FC236}">
                <a16:creationId xmlns:a16="http://schemas.microsoft.com/office/drawing/2014/main" id="{A4DE55B6-09FA-4EE7-8E1E-1EF5275BC2CD}"/>
              </a:ext>
            </a:extLst>
          </p:cNvPr>
          <p:cNvSpPr txBox="1">
            <a:spLocks/>
          </p:cNvSpPr>
          <p:nvPr/>
        </p:nvSpPr>
        <p:spPr>
          <a:xfrm>
            <a:off x="7867537" y="333079"/>
            <a:ext cx="3726406" cy="2686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must be myself. I will not hide my tastes or aversions . . . . I will seek my own”. People can live separate and apart from others!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485;p21">
            <a:extLst>
              <a:ext uri="{FF2B5EF4-FFF2-40B4-BE49-F238E27FC236}">
                <a16:creationId xmlns:a16="http://schemas.microsoft.com/office/drawing/2014/main" id="{33CED073-792E-45B1-AA9B-BA01DE80B52D}"/>
              </a:ext>
            </a:extLst>
          </p:cNvPr>
          <p:cNvSpPr txBox="1">
            <a:spLocks/>
          </p:cNvSpPr>
          <p:nvPr/>
        </p:nvSpPr>
        <p:spPr>
          <a:xfrm>
            <a:off x="7274421" y="3838259"/>
            <a:ext cx="4319522" cy="15239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join with others because groups meet their psychological and social needs.</a:t>
            </a:r>
            <a:endParaRPr lang="en-US" sz="2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BUT Logo PNG Transparent &amp;amp; SVG Vector - Freebie Supply">
            <a:extLst>
              <a:ext uri="{FF2B5EF4-FFF2-40B4-BE49-F238E27FC236}">
                <a16:creationId xmlns:a16="http://schemas.microsoft.com/office/drawing/2014/main" id="{3DCFEE03-81CB-40A6-A1D5-8E0EDCA3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51" y="2729398"/>
            <a:ext cx="1911759" cy="1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The Need to Belong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Google Shape;492;p22"/>
          <p:cNvSpPr txBox="1">
            <a:spLocks noGrp="1"/>
          </p:cNvSpPr>
          <p:nvPr>
            <p:ph idx="1"/>
          </p:nvPr>
        </p:nvSpPr>
        <p:spPr>
          <a:xfrm>
            <a:off x="6336049" y="1787525"/>
            <a:ext cx="5297213" cy="465137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/>
              <a:t> 87.3% of Americans reported that they lived with other people </a:t>
            </a:r>
            <a:r>
              <a:rPr lang="en-US" sz="2400" i="1" dirty="0"/>
              <a:t>such as family members, partners, and roommates (Davis &amp; Smith, 2007).</a:t>
            </a:r>
          </a:p>
          <a:p>
            <a:pPr>
              <a:spcBef>
                <a:spcPts val="0"/>
              </a:spcBef>
              <a:buSzPct val="100000"/>
            </a:pPr>
            <a:endParaRPr lang="en-US" sz="2000" i="1" dirty="0"/>
          </a:p>
          <a:p>
            <a:pPr lvl="0" rt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b="1" dirty="0"/>
              <a:t> 50% to 80%, reported regularly doing things in groups, </a:t>
            </a:r>
            <a:r>
              <a:rPr lang="en-US" sz="2400" i="1" dirty="0"/>
              <a:t>such as attending a sports event together, visiting one another for the evening, sharing a meal together, or going out as a group to see a movie (Putnam, 2000).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Affiliation in Groups 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B6A45-F3E0-47AB-9C64-A65C920A8443}"/>
              </a:ext>
            </a:extLst>
          </p:cNvPr>
          <p:cNvSpPr txBox="1"/>
          <p:nvPr/>
        </p:nvSpPr>
        <p:spPr>
          <a:xfrm>
            <a:off x="6323617" y="1695004"/>
            <a:ext cx="5353377" cy="477936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>
            <a:lvl1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Wingdings" panose="05000000000000000000" pitchFamily="2" charset="2"/>
              <a:buChar char="v"/>
              <a:defRPr sz="28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Groups provide members with information, assistance, and social support.</a:t>
            </a:r>
          </a:p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Leon Festinger’s theory of social comparison (1950, 1954) suggested that in many cases people join with others to evaluate the accuracy of their personal beliefs and attitudes. </a:t>
            </a:r>
          </a:p>
        </p:txBody>
      </p:sp>
    </p:spTree>
    <p:extLst>
      <p:ext uri="{BB962C8B-B14F-4D97-AF65-F5344CB8AC3E}">
        <p14:creationId xmlns:p14="http://schemas.microsoft.com/office/powerpoint/2010/main" val="262926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Google Shape;503;p24"/>
          <p:cNvSpPr txBox="1">
            <a:spLocks noGrp="1"/>
          </p:cNvSpPr>
          <p:nvPr>
            <p:ph type="title"/>
          </p:nvPr>
        </p:nvSpPr>
        <p:spPr>
          <a:xfrm>
            <a:off x="5797781" y="155757"/>
            <a:ext cx="5562598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 b="1" dirty="0"/>
              <a:t>Identity and Membership </a:t>
            </a:r>
          </a:p>
        </p:txBody>
      </p:sp>
      <p:pic>
        <p:nvPicPr>
          <p:cNvPr id="9" name="Picture 2" descr="WHO AM I“ - HÀNH TRÌNH KHÁM PHÁ BẢN THÂN - CIO Vietnam">
            <a:extLst>
              <a:ext uri="{FF2B5EF4-FFF2-40B4-BE49-F238E27FC236}">
                <a16:creationId xmlns:a16="http://schemas.microsoft.com/office/drawing/2014/main" id="{2E619367-6AB1-467B-ADFA-0481CF0F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 r="26785"/>
          <a:stretch/>
        </p:blipFill>
        <p:spPr bwMode="auto">
          <a:xfrm>
            <a:off x="0" y="10"/>
            <a:ext cx="5664984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" name="Google Shape;504;p24"/>
          <p:cNvSpPr txBox="1">
            <a:spLocks noGrp="1"/>
          </p:cNvSpPr>
          <p:nvPr>
            <p:ph sz="half" idx="1"/>
          </p:nvPr>
        </p:nvSpPr>
        <p:spPr>
          <a:xfrm>
            <a:off x="5664985" y="1618594"/>
            <a:ext cx="6264256" cy="3843666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Groups help us answer the existentially significant question, </a:t>
            </a:r>
            <a:r>
              <a:rPr lang="en-US" sz="2600" b="1" dirty="0"/>
              <a:t>“Who am I?”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endParaRPr lang="en-US" sz="1400" b="1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People are defined not only by their traits, preferences, interests, likes, and dislikes, but also by their friendships, social roles, family connections, and group memberships.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The self is not just a “me,” but also a “we.”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87284" y="1044756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Evolutionary Advantages of Group Living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0CEFE-C28B-4683-AFF1-9A095FD354EC}"/>
              </a:ext>
            </a:extLst>
          </p:cNvPr>
          <p:cNvSpPr txBox="1"/>
          <p:nvPr/>
        </p:nvSpPr>
        <p:spPr>
          <a:xfrm>
            <a:off x="5906814" y="2394677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Groups may be humans’ most useful invention, for they provide us with the means to reach goals that would elude us if we remained alone.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F94DA-38F6-492D-AE7B-784517FA3548}"/>
              </a:ext>
            </a:extLst>
          </p:cNvPr>
          <p:cNvSpPr txBox="1"/>
          <p:nvPr/>
        </p:nvSpPr>
        <p:spPr>
          <a:xfrm>
            <a:off x="5906814" y="4345646"/>
            <a:ext cx="6096000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“People become dependent on one another for the satisfaction of their needs” (</a:t>
            </a:r>
            <a:r>
              <a:rPr lang="en-US" i="1" dirty="0"/>
              <a:t>Theory of social integration, Moreland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1332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4564</TotalTime>
  <Words>1271</Words>
  <Application>Microsoft Macintosh PowerPoint</Application>
  <PresentationFormat>Widescreen</PresentationFormat>
  <Paragraphs>95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Kristen ITC</vt:lpstr>
      <vt:lpstr>Lucida Sans Unicode</vt:lpstr>
      <vt:lpstr>Noto Sans Symbols</vt:lpstr>
      <vt:lpstr>Quicksand</vt:lpstr>
      <vt:lpstr>Source Sans Pro</vt:lpstr>
      <vt:lpstr>Office Theme</vt:lpstr>
      <vt:lpstr>1_Office Theme</vt:lpstr>
      <vt:lpstr>Atlas</vt:lpstr>
      <vt:lpstr>Eleanor template</vt:lpstr>
      <vt:lpstr>Communication and In-group Working Skills (cont.)</vt:lpstr>
      <vt:lpstr>CHAPTER OUTLINE</vt:lpstr>
      <vt:lpstr>LEARNING OBJECTIVES</vt:lpstr>
      <vt:lpstr>6. The Psychology of Groups</vt:lpstr>
      <vt:lpstr>PowerPoint Presentation</vt:lpstr>
      <vt:lpstr>The Need to Belong </vt:lpstr>
      <vt:lpstr>Affiliation in Groups  </vt:lpstr>
      <vt:lpstr>Identity and Membership </vt:lpstr>
      <vt:lpstr>Evolutionary Advantages of Group Living</vt:lpstr>
      <vt:lpstr>Motivation and Performance </vt:lpstr>
      <vt:lpstr>Teamwork</vt:lpstr>
      <vt:lpstr>Tuckman’s Group Development Stages </vt:lpstr>
      <vt:lpstr>PowerPoint Presentation</vt:lpstr>
      <vt:lpstr>Making Decisions in Groups </vt:lpstr>
      <vt:lpstr>Group Polarization</vt:lpstr>
      <vt:lpstr>Common Knowledge Effect or Shared Information Bias  </vt:lpstr>
      <vt:lpstr>PowerPoint Presentation</vt:lpstr>
      <vt:lpstr>Groupthink  </vt:lpstr>
      <vt:lpstr>PowerPoint Presentation</vt:lpstr>
      <vt:lpstr>You and Your Groups </vt:lpstr>
      <vt:lpstr>You and Your Groups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&amp; TEAM OVERVIEW</dc:title>
  <dc:creator>Admin</dc:creator>
  <cp:lastModifiedBy>Microsoft Office User</cp:lastModifiedBy>
  <cp:revision>96</cp:revision>
  <dcterms:created xsi:type="dcterms:W3CDTF">2021-07-31T10:19:01Z</dcterms:created>
  <dcterms:modified xsi:type="dcterms:W3CDTF">2023-08-26T02:31:41Z</dcterms:modified>
</cp:coreProperties>
</file>